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64" autoAdjust="0"/>
  </p:normalViewPr>
  <p:slideViewPr>
    <p:cSldViewPr>
      <p:cViewPr varScale="1">
        <p:scale>
          <a:sx n="98" d="100"/>
          <a:sy n="98" d="100"/>
        </p:scale>
        <p:origin x="-90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26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slow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oktormoroz.ru/novosti/kak-sohranit-zdorove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u.wikipedia.org/wiki/%C7%E4%EE%F0%EE%E2%FC%E5" TargetMode="External"/><Relationship Id="rId5" Type="http://schemas.openxmlformats.org/officeDocument/2006/relationships/hyperlink" Target="http://lib.sportedu.ru/press/tpfk/1996N4/p49-54.htm" TargetMode="External"/><Relationship Id="rId4" Type="http://schemas.openxmlformats.org/officeDocument/2006/relationships/hyperlink" Target="http://aleksanman.narod.ru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28660" y="-142900"/>
            <a:ext cx="9144000" cy="1500198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7200" i="1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  <a:cs typeface="FreesiaUPC" pitchFamily="34" charset="-34"/>
              </a:rPr>
              <a:t>Здоровье – в твоих руках</a:t>
            </a:r>
            <a:endParaRPr lang="ru-RU" sz="7200" i="1" dirty="0">
              <a:ln/>
              <a:solidFill>
                <a:schemeClr val="accent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itchFamily="66" charset="0"/>
              <a:cs typeface="FreesiaUPC" pitchFamily="34" charset="-34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4797152"/>
            <a:ext cx="4968552" cy="1500198"/>
          </a:xfrm>
          <a:prstGeom prst="round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i="1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  <a:ea typeface="+mj-ea"/>
                <a:cs typeface="FreesiaUPC" pitchFamily="34" charset="-34"/>
              </a:rPr>
              <a:t>Работу выполнили: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i="1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  <a:ea typeface="+mj-ea"/>
                <a:cs typeface="FreesiaUPC" pitchFamily="34" charset="-34"/>
              </a:rPr>
              <a:t>у</a:t>
            </a:r>
            <a:r>
              <a:rPr kumimoji="0" lang="ru-RU" sz="3200" b="1" i="1" u="none" strike="noStrike" kern="1200" cap="none" spc="0" normalizeH="0" baseline="0" noProof="0" dirty="0" err="1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Monotype Corsiva" pitchFamily="66" charset="0"/>
                <a:ea typeface="+mj-ea"/>
                <a:cs typeface="FreesiaUPC" pitchFamily="34" charset="-34"/>
              </a:rPr>
              <a:t>чащиеся</a:t>
            </a:r>
            <a:r>
              <a:rPr kumimoji="0" lang="ru-RU" sz="3200" b="1" i="1" u="none" strike="noStrike" kern="1200" cap="none" spc="0" normalizeH="0" noProof="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Monotype Corsiva" pitchFamily="66" charset="0"/>
                <a:ea typeface="+mj-ea"/>
                <a:cs typeface="FreesiaUPC" pitchFamily="34" charset="-34"/>
              </a:rPr>
              <a:t> 10 «А» класса МБОУ СОШ №7 г. Балаково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i="1" baseline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  <a:ea typeface="+mj-ea"/>
                <a:cs typeface="FreesiaUPC" pitchFamily="34" charset="-34"/>
              </a:rPr>
              <a:t>Абрамчук</a:t>
            </a:r>
            <a:r>
              <a:rPr lang="ru-RU" sz="3200" b="1" i="1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  <a:ea typeface="+mj-ea"/>
                <a:cs typeface="FreesiaUPC" pitchFamily="34" charset="-34"/>
              </a:rPr>
              <a:t>  Виталий</a:t>
            </a:r>
            <a:endParaRPr lang="ru-RU" sz="3200" b="1" i="1" dirty="0" smtClean="0">
              <a:ln/>
              <a:solidFill>
                <a:schemeClr val="accent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itchFamily="66" charset="0"/>
              <a:ea typeface="+mj-ea"/>
              <a:cs typeface="FreesiaUPC" pitchFamily="34" charset="-3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err="1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Monotype Corsiva" pitchFamily="66" charset="0"/>
                <a:ea typeface="+mj-ea"/>
                <a:cs typeface="FreesiaUPC" pitchFamily="34" charset="-34"/>
              </a:rPr>
              <a:t>Манукян</a:t>
            </a:r>
            <a:r>
              <a:rPr kumimoji="0" lang="ru-RU" sz="3200" b="1" i="1" u="none" strike="noStrike" kern="1200" cap="none" spc="0" normalizeH="0" baseline="0" noProof="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Monotype Corsiva" pitchFamily="66" charset="0"/>
                <a:ea typeface="+mj-ea"/>
                <a:cs typeface="FreesiaUPC" pitchFamily="34" charset="-34"/>
              </a:rPr>
              <a:t>  </a:t>
            </a:r>
            <a:r>
              <a:rPr kumimoji="0" lang="ru-RU" sz="3200" b="1" i="1" u="none" strike="noStrike" kern="1200" cap="none" spc="0" normalizeH="0" baseline="0" noProof="0" dirty="0" err="1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Monotype Corsiva" pitchFamily="66" charset="0"/>
                <a:ea typeface="+mj-ea"/>
                <a:cs typeface="FreesiaUPC" pitchFamily="34" charset="-34"/>
              </a:rPr>
              <a:t>Норайр</a:t>
            </a:r>
            <a:endParaRPr kumimoji="0" lang="ru-RU" sz="3200" b="1" i="1" u="none" strike="noStrike" kern="1200" cap="none" spc="0" normalizeH="0" baseline="0" noProof="0" dirty="0">
              <a:ln/>
              <a:solidFill>
                <a:schemeClr val="accent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Monotype Corsiva" pitchFamily="66" charset="0"/>
              <a:ea typeface="+mj-ea"/>
              <a:cs typeface="FreesiaUPC" pitchFamily="34" charset="-34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6357958"/>
            <a:ext cx="3357554" cy="50004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>
              <a:ln/>
              <a:solidFill>
                <a:schemeClr val="accent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Monotype Corsiva" pitchFamily="66" charset="0"/>
              <a:ea typeface="+mj-ea"/>
              <a:cs typeface="FreesiaUPC" pitchFamily="34" charset="-34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429552" y="6429396"/>
            <a:ext cx="2071670" cy="50004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noProof="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Monotype Corsiva" pitchFamily="66" charset="0"/>
                <a:ea typeface="+mj-ea"/>
                <a:cs typeface="FreesiaUPC" pitchFamily="34" charset="-34"/>
              </a:rPr>
              <a:t>Школа № </a:t>
            </a:r>
            <a:r>
              <a:rPr kumimoji="0" lang="ru-RU" sz="4000" b="1" i="1" u="none" strike="noStrike" kern="1200" cap="none" spc="0" normalizeH="0" noProof="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Monotype Corsiva" pitchFamily="66" charset="0"/>
                <a:ea typeface="+mj-ea"/>
                <a:cs typeface="FreesiaUPC" pitchFamily="34" charset="-34"/>
              </a:rPr>
              <a:t>7</a:t>
            </a:r>
            <a:endParaRPr kumimoji="0" lang="ru-RU" sz="4000" b="1" i="1" u="none" strike="noStrike" kern="1200" cap="none" spc="0" normalizeH="0" baseline="0" noProof="0" dirty="0">
              <a:ln/>
              <a:solidFill>
                <a:schemeClr val="accent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Monotype Corsiva" pitchFamily="66" charset="0"/>
              <a:ea typeface="+mj-ea"/>
              <a:cs typeface="FreesiaUPC" pitchFamily="34" charset="-34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71470" y="-357214"/>
            <a:ext cx="9644130" cy="1357298"/>
          </a:xfrm>
          <a:prstGeom prst="round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>
              <a:ln/>
              <a:solidFill>
                <a:schemeClr val="accent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5429256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800" b="1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Источники:</a:t>
            </a:r>
          </a:p>
          <a:p>
            <a:endParaRPr lang="ru-RU" sz="4800" b="1" dirty="0">
              <a:ln/>
              <a:solidFill>
                <a:schemeClr val="accent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052736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hlinkClick r:id="rId3"/>
              </a:rPr>
              <a:t>http://doktormoroz.ru/novosti/kak-sohranit-zdorove/</a:t>
            </a:r>
            <a:endParaRPr lang="ru-RU" b="1" dirty="0" smtClean="0"/>
          </a:p>
          <a:p>
            <a:r>
              <a:rPr lang="en-US" b="1" dirty="0" smtClean="0">
                <a:hlinkClick r:id="rId4"/>
              </a:rPr>
              <a:t>http://aleksanman.narod.ru/</a:t>
            </a:r>
            <a:endParaRPr lang="ru-RU" b="1" dirty="0" smtClean="0"/>
          </a:p>
          <a:p>
            <a:r>
              <a:rPr lang="en-US" b="1" dirty="0" smtClean="0">
                <a:hlinkClick r:id="rId5"/>
              </a:rPr>
              <a:t>http://lib.sportedu.ru/press/tpfk/1996N4/p49-54.htm</a:t>
            </a:r>
            <a:endParaRPr lang="ru-RU" b="1" dirty="0" smtClean="0"/>
          </a:p>
          <a:p>
            <a:r>
              <a:rPr lang="en-US" b="1" dirty="0" smtClean="0">
                <a:hlinkClick r:id="rId6"/>
              </a:rPr>
              <a:t>http://ru.wikipedia.org/wiki/%C7%E4%EE%F0%EE%E2%FC%E5</a:t>
            </a:r>
            <a:endParaRPr lang="ru-RU" b="1" dirty="0" smtClean="0"/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71470" y="-357214"/>
            <a:ext cx="9644130" cy="1357298"/>
          </a:xfrm>
          <a:prstGeom prst="round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>
              <a:ln/>
              <a:solidFill>
                <a:schemeClr val="accent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5429256" cy="67403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7200" b="1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Спасибо  </a:t>
            </a:r>
          </a:p>
          <a:p>
            <a:endParaRPr lang="ru-RU" sz="7200" b="1" dirty="0" smtClean="0">
              <a:ln/>
              <a:solidFill>
                <a:schemeClr val="accent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itchFamily="66" charset="0"/>
            </a:endParaRPr>
          </a:p>
          <a:p>
            <a:r>
              <a:rPr lang="ru-RU" sz="7200" b="1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За </a:t>
            </a:r>
          </a:p>
          <a:p>
            <a:endParaRPr lang="ru-RU" sz="7200" b="1" dirty="0" smtClean="0">
              <a:ln/>
              <a:solidFill>
                <a:schemeClr val="accent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itchFamily="66" charset="0"/>
            </a:endParaRPr>
          </a:p>
          <a:p>
            <a:endParaRPr lang="ru-RU" sz="7200" b="1" dirty="0" smtClean="0">
              <a:ln/>
              <a:solidFill>
                <a:schemeClr val="accent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itchFamily="66" charset="0"/>
            </a:endParaRPr>
          </a:p>
          <a:p>
            <a:r>
              <a:rPr lang="ru-RU" sz="7200" b="1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Внимание</a:t>
            </a:r>
            <a:endParaRPr lang="ru-RU" sz="7200" b="1" dirty="0">
              <a:ln/>
              <a:solidFill>
                <a:schemeClr val="accent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929198"/>
            <a:ext cx="9144000" cy="1928802"/>
          </a:xfrm>
          <a:prstGeom prst="roundRect">
            <a:avLst/>
          </a:prstGeom>
          <a:solidFill>
            <a:schemeClr val="bg1">
              <a:alpha val="30000"/>
            </a:schemeClr>
          </a:solidFill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/>
            <a:r>
              <a:rPr lang="ru-RU" sz="2800" i="1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Здоровье</a:t>
            </a:r>
            <a: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 - это такое состояние организма, при котором он и все его органы могут выполнять свое предназначение. Для сохранения здоровья необходимо заниматься спортом и закаляться, делать зарядку и чаще бывать на свежем воздухе.</a:t>
            </a:r>
            <a:endParaRPr lang="ru-RU" sz="2800" dirty="0">
              <a:ln/>
              <a:solidFill>
                <a:schemeClr val="accent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71470" y="-357214"/>
            <a:ext cx="6643702" cy="1357298"/>
          </a:xfrm>
          <a:prstGeom prst="round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Что</a:t>
            </a:r>
            <a:r>
              <a:rPr kumimoji="0" lang="ru-RU" sz="4800" b="1" i="0" u="none" strike="noStrike" kern="1200" cap="none" spc="0" normalizeH="0" noProof="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такое здоровье?</a:t>
            </a:r>
            <a:endParaRPr kumimoji="0" lang="ru-RU" sz="4800" b="1" i="0" u="none" strike="noStrike" kern="1200" cap="none" spc="0" normalizeH="0" baseline="0" noProof="0" dirty="0">
              <a:ln/>
              <a:solidFill>
                <a:schemeClr val="accent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929198"/>
            <a:ext cx="9144000" cy="1928802"/>
          </a:xfrm>
          <a:prstGeom prst="roundRect">
            <a:avLst/>
          </a:prstGeom>
          <a:solidFill>
            <a:schemeClr val="bg1">
              <a:alpha val="30000"/>
            </a:schemeClr>
          </a:solidFill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/>
            <a: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/>
            </a:r>
            <a:b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/>
            </a:r>
            <a:b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/>
            </a:r>
            <a:b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/>
            </a:r>
            <a:b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/>
            </a:r>
            <a:b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/>
            </a:r>
            <a:b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/>
            </a:r>
            <a:b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/>
            </a:r>
            <a:b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/>
            </a:r>
            <a:b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/>
            </a:r>
            <a:b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/>
            </a:r>
            <a:b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/>
            </a:r>
            <a:b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В формировании уровня здоровья большую роль играют так называемые "факторы риска". </a:t>
            </a:r>
            <a:r>
              <a:rPr lang="ru-RU" sz="2800" i="1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Фактор риска</a:t>
            </a:r>
            <a: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 - дополнительное неблагоприятное воздействие на организм, повышающее вероятность возникновения заболевания или смерти.</a:t>
            </a:r>
            <a:endParaRPr lang="ru-RU" sz="2800" dirty="0">
              <a:ln/>
              <a:solidFill>
                <a:schemeClr val="accent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32" y="-428652"/>
            <a:ext cx="9644130" cy="1357298"/>
          </a:xfrm>
          <a:prstGeom prst="round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Здоровье</a:t>
            </a:r>
            <a:r>
              <a:rPr kumimoji="0" lang="ru-RU" sz="4800" b="1" i="0" u="none" strike="noStrike" kern="1200" cap="none" spc="0" normalizeH="0" noProof="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– величайший дар природы</a:t>
            </a:r>
            <a:endParaRPr kumimoji="0" lang="ru-RU" sz="4800" b="1" i="0" u="none" strike="noStrike" kern="1200" cap="none" spc="0" normalizeH="0" baseline="0" noProof="0" dirty="0">
              <a:ln/>
              <a:solidFill>
                <a:schemeClr val="accent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857760"/>
            <a:ext cx="6000760" cy="2000240"/>
          </a:xfrm>
          <a:prstGeom prst="roundRect">
            <a:avLst/>
          </a:prstGeom>
          <a:solidFill>
            <a:schemeClr val="bg1">
              <a:alpha val="30000"/>
            </a:schemeClr>
          </a:solidFill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l"/>
            <a: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/>
            </a:r>
            <a:b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/>
            </a:r>
            <a:b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/>
            </a:r>
            <a:b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/>
            </a:r>
            <a:b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/>
            </a:r>
            <a:b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/>
            </a:r>
            <a:b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/>
            </a:r>
            <a:b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/>
            </a:r>
            <a:b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/>
            </a:r>
            <a:b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Образ жизни;</a:t>
            </a:r>
            <a:b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Биологические;</a:t>
            </a:r>
            <a:b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Состояние окружающей среды;</a:t>
            </a:r>
            <a:b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Объем и качество медицинской помощи.</a:t>
            </a:r>
            <a:endParaRPr lang="ru-RU" sz="2800" dirty="0">
              <a:ln/>
              <a:solidFill>
                <a:schemeClr val="accent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71470" y="-357214"/>
            <a:ext cx="9644130" cy="1357298"/>
          </a:xfrm>
          <a:prstGeom prst="round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>
              <a:ln/>
              <a:solidFill>
                <a:schemeClr val="accent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7968848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800" b="1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Факторы, влияющие на здоровье:</a:t>
            </a:r>
            <a:endParaRPr lang="ru-RU" sz="4800" b="1" dirty="0">
              <a:ln/>
              <a:solidFill>
                <a:schemeClr val="accent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857760"/>
            <a:ext cx="9144000" cy="2000240"/>
          </a:xfrm>
          <a:prstGeom prst="roundRect">
            <a:avLst/>
          </a:prstGeom>
          <a:solidFill>
            <a:schemeClr val="bg1">
              <a:alpha val="30000"/>
            </a:schemeClr>
          </a:solidFill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just"/>
            <a: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/>
            </a:r>
            <a:b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/>
            </a:r>
            <a:b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/>
            </a:r>
            <a:b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/>
            </a:r>
            <a:b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/>
            </a:r>
            <a:b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На здоровье человека в современных условиях играют факторы образа жизни, на них приходится более 50%. С образом жизни связывают такие понятия, как уровень жизни, качество жизни, стиль жизни, уклад жизни.</a:t>
            </a:r>
            <a:endParaRPr lang="ru-RU" sz="2800" dirty="0">
              <a:ln/>
              <a:solidFill>
                <a:schemeClr val="accent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71470" y="-357214"/>
            <a:ext cx="9644130" cy="1357298"/>
          </a:xfrm>
          <a:prstGeom prst="round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>
              <a:ln/>
              <a:solidFill>
                <a:schemeClr val="accent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429" y="-71462"/>
            <a:ext cx="3932487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Образ жизни</a:t>
            </a:r>
            <a:endParaRPr lang="ru-RU" sz="6000" b="1" dirty="0">
              <a:ln/>
              <a:solidFill>
                <a:schemeClr val="accent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t="-10000" r="-19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643314"/>
            <a:ext cx="3500430" cy="3214686"/>
          </a:xfrm>
          <a:prstGeom prst="roundRect">
            <a:avLst/>
          </a:prstGeom>
          <a:solidFill>
            <a:schemeClr val="bg1">
              <a:alpha val="30000"/>
            </a:schemeClr>
          </a:solidFill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l"/>
            <a: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/>
            </a:r>
            <a:b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/>
            </a:r>
            <a:b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/>
            </a:r>
            <a:b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Курение</a:t>
            </a:r>
            <a:b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Неправильное питание</a:t>
            </a:r>
            <a:b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Алкоголь</a:t>
            </a:r>
            <a:b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Вредные условия труда</a:t>
            </a:r>
            <a:b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Стрессы</a:t>
            </a:r>
            <a:b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Гиподинамия</a:t>
            </a:r>
            <a:b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Наркотики</a:t>
            </a:r>
            <a:endParaRPr lang="ru-RU" sz="2800" dirty="0">
              <a:ln/>
              <a:solidFill>
                <a:schemeClr val="accent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71470" y="-357214"/>
            <a:ext cx="9644130" cy="1357298"/>
          </a:xfrm>
          <a:prstGeom prst="round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>
              <a:ln/>
              <a:solidFill>
                <a:schemeClr val="accent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7600157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800" b="1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Негативно влияющие факторы </a:t>
            </a:r>
            <a:endParaRPr lang="ru-RU" sz="4800" b="1" dirty="0">
              <a:ln/>
              <a:solidFill>
                <a:schemeClr val="accent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000636"/>
            <a:ext cx="9144000" cy="1857364"/>
          </a:xfrm>
          <a:prstGeom prst="roundRect">
            <a:avLst/>
          </a:prstGeom>
          <a:solidFill>
            <a:schemeClr val="bg1">
              <a:alpha val="30000"/>
            </a:schemeClr>
          </a:solidFill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/>
            <a: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Из приведенных данных можно сделать важный вывод: главным направлением усилий по сохранению и укреплению здоровья человека является улучшение образа жизни и состояния окружающей среды.</a:t>
            </a:r>
            <a:endParaRPr lang="ru-RU" sz="2800" dirty="0">
              <a:ln/>
              <a:solidFill>
                <a:schemeClr val="accent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142908" y="-285776"/>
            <a:ext cx="9644130" cy="1357298"/>
          </a:xfrm>
          <a:prstGeom prst="round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>
              <a:ln/>
              <a:solidFill>
                <a:schemeClr val="accent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4897495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800" b="1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Здоровье – бесценно </a:t>
            </a:r>
            <a:endParaRPr lang="ru-RU" sz="4800" b="1" dirty="0">
              <a:ln/>
              <a:solidFill>
                <a:schemeClr val="accent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572008"/>
            <a:ext cx="9144000" cy="2285992"/>
          </a:xfrm>
          <a:prstGeom prst="roundRect">
            <a:avLst/>
          </a:prstGeom>
          <a:solidFill>
            <a:schemeClr val="bg1">
              <a:alpha val="30000"/>
            </a:schemeClr>
          </a:solidFill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/>
            <a: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Занятия спортом необходимы для того чтобы укрепить здоровье, усилить сердце, контролировать повышенное кровяное давление. Упражнения, выполняемые регулярно, способствуют рассасыванию потенциально опасных тромбов в крови, замедляют </a:t>
            </a:r>
            <a:r>
              <a:rPr lang="ru-RU" sz="2800" dirty="0" err="1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процеcc</a:t>
            </a:r>
            <a: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 старения организма.</a:t>
            </a:r>
            <a:endParaRPr lang="ru-RU" sz="2800" dirty="0">
              <a:ln/>
              <a:solidFill>
                <a:schemeClr val="accent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71470" y="-357214"/>
            <a:ext cx="9644130" cy="1357298"/>
          </a:xfrm>
          <a:prstGeom prst="round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>
              <a:ln/>
              <a:solidFill>
                <a:schemeClr val="accent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4868640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800" b="1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Спорт  - это жизнь </a:t>
            </a:r>
            <a:endParaRPr lang="ru-RU" sz="4800" b="1" dirty="0">
              <a:ln/>
              <a:solidFill>
                <a:schemeClr val="accent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286388"/>
            <a:ext cx="9144000" cy="1571612"/>
          </a:xfrm>
          <a:prstGeom prst="roundRect">
            <a:avLst/>
          </a:prstGeom>
          <a:solidFill>
            <a:schemeClr val="bg1">
              <a:alpha val="30000"/>
            </a:schemeClr>
          </a:solidFill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/>
            <a:r>
              <a:rPr lang="ru-RU" sz="2800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 Помни, что начать заниматься спортом и даже принять участие в соревнованиях не поздно в любом возрасте, независимо от состояния здоровья. </a:t>
            </a:r>
            <a:endParaRPr lang="ru-RU" sz="2800" dirty="0">
              <a:ln/>
              <a:solidFill>
                <a:schemeClr val="accent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71470" y="-357214"/>
            <a:ext cx="9644130" cy="1357298"/>
          </a:xfrm>
          <a:prstGeom prst="round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>
              <a:ln/>
              <a:solidFill>
                <a:schemeClr val="accent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5429256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800" b="1" dirty="0" smtClean="0">
                <a:ln/>
                <a:solidFill>
                  <a:schemeClr val="accent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Заключение</a:t>
            </a:r>
            <a:endParaRPr lang="ru-RU" sz="4800" b="1" dirty="0">
              <a:ln/>
              <a:solidFill>
                <a:schemeClr val="accent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517</TotalTime>
  <Words>175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Здоровье – в твоих руках</vt:lpstr>
      <vt:lpstr>Здоровье - это такое состояние организма, при котором он и все его органы могут выполнять свое предназначение. Для сохранения здоровья необходимо заниматься спортом и закаляться, делать зарядку и чаще бывать на свежем воздухе.</vt:lpstr>
      <vt:lpstr>            В формировании уровня здоровья большую роль играют так называемые "факторы риска". Фактор риска - дополнительное неблагоприятное воздействие на организм, повышающее вероятность возникновения заболевания или смерти.</vt:lpstr>
      <vt:lpstr>         Образ жизни; Биологические; Состояние окружающей среды; Объем и качество медицинской помощи.</vt:lpstr>
      <vt:lpstr>     На здоровье человека в современных условиях играют факторы образа жизни, на них приходится более 50%. С образом жизни связывают такие понятия, как уровень жизни, качество жизни, стиль жизни, уклад жизни.</vt:lpstr>
      <vt:lpstr>   Курение Неправильное питание Алкоголь Вредные условия труда Стрессы Гиподинамия Наркотики</vt:lpstr>
      <vt:lpstr>Из приведенных данных можно сделать важный вывод: главным направлением усилий по сохранению и укреплению здоровья человека является улучшение образа жизни и состояния окружающей среды.</vt:lpstr>
      <vt:lpstr>Занятия спортом необходимы для того чтобы укрепить здоровье, усилить сердце, контролировать повышенное кровяное давление. Упражнения, выполняемые регулярно, способствуют рассасыванию потенциально опасных тромбов в крови, замедляют процеcc старения организма.</vt:lpstr>
      <vt:lpstr> Помни, что начать заниматься спортом и даже принять участие в соревнованиях не поздно в любом возрасте, независимо от состояния здоровья. 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 – в твоих руках</dc:title>
  <dc:creator>Серёга</dc:creator>
  <cp:lastModifiedBy>Учитель</cp:lastModifiedBy>
  <cp:revision>36</cp:revision>
  <dcterms:created xsi:type="dcterms:W3CDTF">2012-03-13T11:29:11Z</dcterms:created>
  <dcterms:modified xsi:type="dcterms:W3CDTF">2012-03-27T06:49:25Z</dcterms:modified>
</cp:coreProperties>
</file>